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49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6" r:id="rId23"/>
    <p:sldId id="287" r:id="rId24"/>
    <p:sldId id="288" r:id="rId25"/>
    <p:sldId id="290" r:id="rId26"/>
    <p:sldId id="289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28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5"/>
    <p:restoredTop sz="94651"/>
  </p:normalViewPr>
  <p:slideViewPr>
    <p:cSldViewPr snapToGrid="0" snapToObjects="1">
      <p:cViewPr varScale="1">
        <p:scale>
          <a:sx n="108" d="100"/>
          <a:sy n="108" d="100"/>
        </p:scale>
        <p:origin x="24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AC7-2049-5A49-9A87-0571D60FC24C}" type="datetimeFigureOut">
              <a:rPr lang="es-ES_tradnl" smtClean="0"/>
              <a:t>30/3/17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35EAD-847E-1E41-BB7A-3737B3CA77A4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250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07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8" name="Rounded 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5700" y="1340663"/>
            <a:ext cx="4023360" cy="402336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819472" y="1763989"/>
            <a:ext cx="3415817" cy="317670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366" y="3695068"/>
            <a:ext cx="6376477" cy="2511111"/>
          </a:xfrm>
        </p:spPr>
        <p:txBody>
          <a:bodyPr wrap="square">
            <a:normAutofit/>
          </a:bodyPr>
          <a:lstStyle/>
          <a:p>
            <a:r>
              <a:rPr lang="es-ES_tradnl" sz="7200">
                <a:gradFill flip="none" rotWithShape="1">
                  <a:gsLst>
                    <a:gs pos="32000">
                      <a:srgbClr val="E3E3E3"/>
                    </a:gs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8100000" scaled="1"/>
                  <a:tileRect/>
                </a:gradFill>
              </a:rPr>
              <a:t>POLI-BOOKING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8368" y="2491266"/>
            <a:ext cx="6350241" cy="11881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Julián Andrés Castro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Hernán David Macías Villalobos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Antonio Carlos Paternina Orozco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Jhojan Quintero Melo</a:t>
            </a:r>
          </a:p>
        </p:txBody>
      </p:sp>
    </p:spTree>
    <p:extLst>
      <p:ext uri="{BB962C8B-B14F-4D97-AF65-F5344CB8AC3E}">
        <p14:creationId xmlns:p14="http://schemas.microsoft.com/office/powerpoint/2010/main" val="37169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13" y="0"/>
            <a:ext cx="8120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83" y="0"/>
            <a:ext cx="827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3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027" y="0"/>
            <a:ext cx="8113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49" y="0"/>
            <a:ext cx="8267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 smtClean="0"/>
              <a:t>Velocity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31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01" y="0"/>
            <a:ext cx="7396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Riesgos</a:t>
            </a:r>
            <a:endParaRPr lang="es-ES_tradnl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_tradnl" sz="1400" dirty="0"/>
              <a:t>R01. Robo de </a:t>
            </a:r>
            <a:r>
              <a:rPr lang="es-ES_tradnl" sz="1400" dirty="0" smtClean="0"/>
              <a:t>información </a:t>
            </a:r>
            <a:r>
              <a:rPr lang="es-ES_tradnl" sz="1400" dirty="0"/>
              <a:t>(un agente externo robe la base de datos de los estudiantes y profesores que la </a:t>
            </a:r>
            <a:r>
              <a:rPr lang="es-ES_tradnl" sz="1400" dirty="0" smtClean="0"/>
              <a:t>institución </a:t>
            </a:r>
            <a:r>
              <a:rPr lang="es-ES_tradnl" sz="1400" dirty="0"/>
              <a:t>universitaria </a:t>
            </a:r>
            <a:r>
              <a:rPr lang="es-ES_tradnl" sz="1400" dirty="0" smtClean="0"/>
              <a:t>Politécnico </a:t>
            </a:r>
            <a:r>
              <a:rPr lang="es-ES_tradnl" sz="1400" dirty="0"/>
              <a:t>Grancolombiano nos asigne para la </a:t>
            </a:r>
            <a:r>
              <a:rPr lang="es-ES_tradnl" sz="1400" dirty="0" smtClean="0"/>
              <a:t>elaboración </a:t>
            </a:r>
            <a:r>
              <a:rPr lang="es-ES_tradnl" sz="1400" dirty="0"/>
              <a:t>de proyecto</a:t>
            </a:r>
            <a:r>
              <a:rPr lang="es-ES_tradnl" sz="1400" dirty="0" smtClean="0"/>
              <a:t>).</a:t>
            </a:r>
          </a:p>
          <a:p>
            <a:r>
              <a:rPr lang="es-ES_tradnl" sz="1400" dirty="0"/>
              <a:t/>
            </a:r>
            <a:br>
              <a:rPr lang="es-ES_tradnl" sz="1400" dirty="0"/>
            </a:br>
            <a:r>
              <a:rPr lang="es-ES_tradnl" sz="1400" dirty="0"/>
              <a:t>R02. Abandono de proyecto </a:t>
            </a:r>
            <a:r>
              <a:rPr lang="es-ES_tradnl" sz="1400" dirty="0" smtClean="0"/>
              <a:t>(algún </a:t>
            </a:r>
            <a:r>
              <a:rPr lang="es-ES_tradnl" sz="1400" dirty="0"/>
              <a:t>integrante del equipo de trabajo por alguna u otra indiferencia abandone el proyecto y decida llevarse todo lo realizado hasta ese momento dejando al equipo sin una base). </a:t>
            </a:r>
            <a:endParaRPr lang="es-ES_tradnl" sz="1400" dirty="0"/>
          </a:p>
          <a:p>
            <a:r>
              <a:rPr lang="es-ES_tradnl" sz="1400" dirty="0"/>
              <a:t>R03. </a:t>
            </a:r>
            <a:r>
              <a:rPr lang="es-ES_tradnl" sz="1400" dirty="0" smtClean="0"/>
              <a:t>Desconexión </a:t>
            </a:r>
            <a:r>
              <a:rPr lang="es-ES_tradnl" sz="1400" dirty="0"/>
              <a:t>del servidor (por alguna u otra </a:t>
            </a:r>
            <a:r>
              <a:rPr lang="es-ES_tradnl" sz="1400" dirty="0" smtClean="0"/>
              <a:t>razón </a:t>
            </a:r>
            <a:r>
              <a:rPr lang="es-ES_tradnl" sz="1400" dirty="0"/>
              <a:t>la </a:t>
            </a:r>
            <a:r>
              <a:rPr lang="es-ES_tradnl" sz="1400" dirty="0" smtClean="0"/>
              <a:t>página </a:t>
            </a:r>
            <a:r>
              <a:rPr lang="es-ES_tradnl" sz="1400" dirty="0"/>
              <a:t>no responde a las solicitudes de los estudiantes o profesores). </a:t>
            </a:r>
            <a:endParaRPr lang="es-ES_tradnl" sz="1400" dirty="0" smtClean="0"/>
          </a:p>
          <a:p>
            <a:r>
              <a:rPr lang="es-ES_tradnl" sz="1400" dirty="0" smtClean="0"/>
              <a:t>R04</a:t>
            </a:r>
            <a:r>
              <a:rPr lang="es-ES_tradnl" sz="1400" dirty="0"/>
              <a:t>. Sobrecarga de solicitudes (en un momento cualquiera llegue una serie de solicitudes muy grande al mismo tiempo y esto haga que la plataforma no responda adecuadamente</a:t>
            </a:r>
            <a:r>
              <a:rPr lang="es-ES_tradnl" sz="1400" dirty="0" smtClean="0"/>
              <a:t>).</a:t>
            </a:r>
          </a:p>
          <a:p>
            <a:r>
              <a:rPr lang="es-ES_tradnl" sz="1400" dirty="0"/>
              <a:t/>
            </a:r>
            <a:br>
              <a:rPr lang="es-ES_tradnl" sz="1400" dirty="0"/>
            </a:br>
            <a:r>
              <a:rPr lang="es-ES_tradnl" sz="1400" dirty="0"/>
              <a:t>R05. </a:t>
            </a:r>
            <a:r>
              <a:rPr lang="es-ES_tradnl" sz="1400" dirty="0" smtClean="0"/>
              <a:t>Daños </a:t>
            </a:r>
            <a:r>
              <a:rPr lang="es-ES_tradnl" sz="1400" dirty="0"/>
              <a:t>en la infraestructura (los equipos necesarios para el desarrollo del proyecto presenten fallas, impidiendo el desarrollo de </a:t>
            </a:r>
            <a:r>
              <a:rPr lang="es-ES_tradnl" sz="1400" dirty="0" smtClean="0"/>
              <a:t>él </a:t>
            </a:r>
            <a:r>
              <a:rPr lang="es-ES_tradnl" sz="1400" dirty="0"/>
              <a:t>mismo). </a:t>
            </a:r>
            <a:endParaRPr lang="es-ES_tradnl" sz="1400" dirty="0"/>
          </a:p>
          <a:p>
            <a:endParaRPr lang="es-ES_tradnl" sz="14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_tradnl" dirty="0"/>
              <a:t>R06. Externos (mantenimiento en los espacios como gimnasio, biblioteca, canchas. Actividades extracurriculares del politécnico Grancolombiano que cierre actividades en los diferentes espacios). </a:t>
            </a:r>
            <a:endParaRPr lang="es-ES_tradnl" dirty="0" smtClean="0"/>
          </a:p>
          <a:p>
            <a:r>
              <a:rPr lang="es-ES_tradnl" dirty="0" smtClean="0"/>
              <a:t>R07</a:t>
            </a:r>
            <a:r>
              <a:rPr lang="es-ES_tradnl" dirty="0"/>
              <a:t>. Manejo de </a:t>
            </a:r>
            <a:r>
              <a:rPr lang="es-ES_tradnl" dirty="0" smtClean="0"/>
              <a:t>tecnologías </a:t>
            </a:r>
            <a:r>
              <a:rPr lang="es-ES_tradnl" dirty="0"/>
              <a:t>nuevas (requieren de estudio por los integrantes del grupo para entenderlas y llegar a un buen desarrollo del proyecto</a:t>
            </a:r>
            <a:r>
              <a:rPr lang="es-ES_tradnl" dirty="0" smtClean="0"/>
              <a:t>).</a:t>
            </a:r>
          </a:p>
          <a:p>
            <a:r>
              <a:rPr lang="es-ES_tradnl" dirty="0"/>
              <a:t/>
            </a:r>
            <a:br>
              <a:rPr lang="es-ES_tradnl" dirty="0"/>
            </a:br>
            <a:r>
              <a:rPr lang="es-ES_tradnl" dirty="0"/>
              <a:t>R08. Ataque </a:t>
            </a:r>
            <a:r>
              <a:rPr lang="es-ES_tradnl" dirty="0" smtClean="0"/>
              <a:t>informático </a:t>
            </a:r>
            <a:r>
              <a:rPr lang="es-ES_tradnl" dirty="0"/>
              <a:t>(agentes externos o de la misma </a:t>
            </a:r>
            <a:r>
              <a:rPr lang="es-ES_tradnl" dirty="0" smtClean="0"/>
              <a:t>institución </a:t>
            </a:r>
            <a:r>
              <a:rPr lang="es-ES_tradnl" dirty="0"/>
              <a:t>quieran acceder mediante nuestra plataforma para </a:t>
            </a:r>
            <a:r>
              <a:rPr lang="es-ES_tradnl" dirty="0" smtClean="0"/>
              <a:t>dañar </a:t>
            </a:r>
            <a:r>
              <a:rPr lang="es-ES_tradnl" dirty="0"/>
              <a:t>directamente al </a:t>
            </a:r>
            <a:r>
              <a:rPr lang="es-ES_tradnl" dirty="0" smtClean="0"/>
              <a:t>politécnico Grancolombiano </a:t>
            </a:r>
            <a:endParaRPr lang="es-ES_tradnl" dirty="0"/>
          </a:p>
          <a:p>
            <a:r>
              <a:rPr lang="es-ES_tradnl" dirty="0"/>
              <a:t>R09. Perdida de la </a:t>
            </a:r>
            <a:r>
              <a:rPr lang="es-ES_tradnl" dirty="0" smtClean="0"/>
              <a:t>información </a:t>
            </a:r>
            <a:r>
              <a:rPr lang="es-ES_tradnl" dirty="0"/>
              <a:t>(la plataforma usada para el control del desarrollo del proyecto presente alguna anormalidad y esta se borre).</a:t>
            </a:r>
            <a:br>
              <a:rPr lang="es-ES_tradnl" dirty="0"/>
            </a:br>
            <a:r>
              <a:rPr lang="es-ES_tradnl" dirty="0"/>
              <a:t>R10. Posibles cambios en el alcance u objetivos en el proyecto. 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487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Evaluación de riesgos</a:t>
            </a:r>
            <a:endParaRPr lang="es-ES_tradnl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14189784"/>
              </p:ext>
            </p:extLst>
          </p:nvPr>
        </p:nvGraphicFramePr>
        <p:xfrm>
          <a:off x="1120775" y="1825625"/>
          <a:ext cx="502444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110"/>
                <a:gridCol w="1256110"/>
                <a:gridCol w="1256110"/>
                <a:gridCol w="125611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sz="1400" dirty="0" err="1">
                          <a:effectLst/>
                          <a:latin typeface="ArialMT" charset="0"/>
                        </a:rPr>
                        <a:t>sgo</a:t>
                      </a:r>
                      <a:r>
                        <a:rPr lang="es-ES_tradnl" sz="1400" dirty="0">
                          <a:effectLst/>
                          <a:latin typeface="ArialMT" charset="0"/>
                        </a:rPr>
                        <a:t> </a:t>
                      </a:r>
                      <a:endParaRPr lang="es-ES_trad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Probabilidad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Impacto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Total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R01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6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>
                          <a:effectLst/>
                          <a:latin typeface="ArialMT" charset="0"/>
                        </a:rPr>
                        <a:t>R02 </a:t>
                      </a:r>
                      <a:endParaRPr lang="fi-FI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R03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R04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4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R05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R06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R07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effectLst/>
                          <a:latin typeface="ArialMT" charset="0"/>
                        </a:rPr>
                        <a:t>9 </a:t>
                      </a:r>
                      <a:endParaRPr lang="fi-FI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R08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R09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  <a:latin typeface="ArialMT" charset="0"/>
                        </a:rPr>
                        <a:t>R10 </a:t>
                      </a:r>
                      <a:endParaRPr lang="da-DK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effectLst/>
                          <a:latin typeface="ArialMT" charset="0"/>
                        </a:rPr>
                        <a:t>4 </a:t>
                      </a:r>
                      <a:endParaRPr lang="es-ES_tradnl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3648" y="1825625"/>
            <a:ext cx="4986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711313" y="3957252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Flujo de reserva de</a:t>
            </a:r>
            <a:br>
              <a:rPr lang="es-ES_tradnl" dirty="0" smtClean="0"/>
            </a:br>
            <a:r>
              <a:rPr lang="es-ES_tradnl" dirty="0" smtClean="0"/>
              <a:t>Cubículo de Biblioteca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66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65" y="1562626"/>
            <a:ext cx="8774993" cy="5295374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Inicio de Sesión con rol de estudiante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44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lum/>
            </a:blip>
            <a:srcRect/>
            <a:stretch>
              <a:fillRect/>
            </a:stretch>
          </a:blipFill>
          <a:effectLst/>
        </p:spPr>
      </p:sp>
      <p:pic>
        <p:nvPicPr>
          <p:cNvPr id="7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64" y="1531026"/>
            <a:ext cx="4608576" cy="316839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>
              <a:lnSpc>
                <a:spcPct val="70000"/>
              </a:lnSpc>
            </a:pPr>
            <a: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Lienzo de modelo </a:t>
            </a:r>
            <a:b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</a:br>
            <a: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de negocio</a:t>
            </a:r>
          </a:p>
        </p:txBody>
      </p:sp>
    </p:spTree>
    <p:extLst>
      <p:ext uri="{BB962C8B-B14F-4D97-AF65-F5344CB8AC3E}">
        <p14:creationId xmlns:p14="http://schemas.microsoft.com/office/powerpoint/2010/main" val="375328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2" y="1475172"/>
            <a:ext cx="8936198" cy="538282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Dirigirse a espacios de Biblioteca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779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Para ver la disponibilidad del día de hoy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7" y="1690688"/>
            <a:ext cx="11979565" cy="43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9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hacer clic en el botón de reservar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79" y="1517867"/>
            <a:ext cx="8347042" cy="52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confirmar los datos de la reserva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82"/>
          <a:stretch/>
        </p:blipFill>
        <p:spPr>
          <a:xfrm>
            <a:off x="0" y="1808001"/>
            <a:ext cx="12192000" cy="5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0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verificar la reserva en ”Mis Reservas”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665"/>
            <a:ext cx="12192000" cy="41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correo de notificación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97" y="1568945"/>
            <a:ext cx="7099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4527" y="2943987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¿si quiero reservar </a:t>
            </a:r>
            <a:br>
              <a:rPr lang="es-ES_tradnl" dirty="0" smtClean="0"/>
            </a:br>
            <a:r>
              <a:rPr lang="es-ES_tradnl" dirty="0" smtClean="0"/>
              <a:t>algo para un día que </a:t>
            </a:r>
            <a:br>
              <a:rPr lang="es-ES_tradnl" dirty="0" smtClean="0"/>
            </a:br>
            <a:r>
              <a:rPr lang="es-ES_tradnl" dirty="0" smtClean="0"/>
              <a:t>no sea hoy?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50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418"/>
          <a:stretch/>
        </p:blipFill>
        <p:spPr>
          <a:xfrm>
            <a:off x="320634" y="1386034"/>
            <a:ext cx="11384478" cy="547196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ir a ”cubículos de estudio”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46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4118" r="20710"/>
          <a:stretch/>
        </p:blipFill>
        <p:spPr>
          <a:xfrm>
            <a:off x="6483928" y="1823799"/>
            <a:ext cx="5462649" cy="4905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1997" r="20916"/>
          <a:stretch/>
        </p:blipFill>
        <p:spPr>
          <a:xfrm>
            <a:off x="273132" y="1823799"/>
            <a:ext cx="5447201" cy="4905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elegir el día (verde = disponible)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596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8" y="1430209"/>
            <a:ext cx="10386951" cy="53270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hacer clic en reservar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29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39686" y="0"/>
            <a:ext cx="9967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223"/>
            <a:ext cx="12192000" cy="506733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confirmar la reserva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9666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957"/>
            <a:ext cx="12192000" cy="425985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verificar la reserva en “Mis Reservas”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01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1" y="1690688"/>
            <a:ext cx="7162800" cy="4622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correo de confirmación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883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634"/>
            <a:ext cx="12192000" cy="40441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5476761"/>
            <a:ext cx="4813300" cy="11938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para cancelar la reserva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149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96" y="1823559"/>
            <a:ext cx="6604000" cy="42672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correo de confirmación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00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Flujo gestión de </a:t>
            </a:r>
            <a:br>
              <a:rPr lang="es-ES_tradnl" dirty="0" smtClean="0"/>
            </a:br>
            <a:r>
              <a:rPr lang="es-ES_tradnl" dirty="0" smtClean="0"/>
              <a:t>usuarios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46621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iniciar sesión con rol administrador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23" y="1839361"/>
            <a:ext cx="10422577" cy="48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1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dirigirse a usuarios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7284"/>
            <a:ext cx="12192000" cy="21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629"/>
            <a:ext cx="12192000" cy="617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3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consultar usuario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5" y="1852355"/>
            <a:ext cx="9128166" cy="46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5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0" y="1924505"/>
            <a:ext cx="3354676" cy="335467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Problemática que se busca resolver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02746" y="1490133"/>
            <a:ext cx="7745787" cy="494453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Los estudiantes desperdician mucho tiempo en desplazamientos para reservar los servicios de la universidad tales como: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Salas de estudio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Gimnasio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Etc.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Es difícil lograr una planeación semanal de las actividades debido a la ausencia de un sistema eficiente de reserva de servicios.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Hay descontento en los estudiantes por la frustración que produce el hecho no de poder acceder un servicio que se necesita.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Muchos estudiantes optan por no utilizar los servicios de la universidad debido a la posibilidad de que no estén disponibles.</a:t>
            </a:r>
          </a:p>
        </p:txBody>
      </p:sp>
    </p:spTree>
    <p:extLst>
      <p:ext uri="{BB962C8B-B14F-4D97-AF65-F5344CB8AC3E}">
        <p14:creationId xmlns:p14="http://schemas.microsoft.com/office/powerpoint/2010/main" val="389208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crear nuevo usuario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7" y="2042167"/>
            <a:ext cx="5629407" cy="46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1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actualizar usuario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62" y="1690688"/>
            <a:ext cx="9840686" cy="51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eliminar usuario por nombre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16" y="2279568"/>
            <a:ext cx="5295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99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recuperación de contraseña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0" y="1803288"/>
            <a:ext cx="11025744" cy="49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0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073" y="2226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ingresar correo para recuperar contraseña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2559463"/>
            <a:ext cx="6807200" cy="4470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4" y="1548184"/>
            <a:ext cx="7048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3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/>
              <a:t>correo con enlace para restablecer contraseña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406650"/>
            <a:ext cx="12153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6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cambio de contraseña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68" y="1854448"/>
            <a:ext cx="8191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5" y="0"/>
            <a:ext cx="1152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lum/>
            </a:blip>
            <a:srcRect/>
            <a:stretch>
              <a:fillRect/>
            </a:stretch>
          </a:blipFill>
          <a:effectLst/>
        </p:spPr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03314"/>
            <a:ext cx="10515598" cy="1840229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38201" y="4464028"/>
            <a:ext cx="10515600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>
              <a:lnSpc>
                <a:spcPct val="70000"/>
              </a:lnSpc>
            </a:pPr>
            <a: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Historias de Usuario</a:t>
            </a:r>
            <a:b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</a:br>
            <a: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y Planeación</a:t>
            </a:r>
          </a:p>
        </p:txBody>
      </p:sp>
    </p:spTree>
    <p:extLst>
      <p:ext uri="{BB962C8B-B14F-4D97-AF65-F5344CB8AC3E}">
        <p14:creationId xmlns:p14="http://schemas.microsoft.com/office/powerpoint/2010/main" val="38096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156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 smtClean="0"/>
              <a:t>Burndown</a:t>
            </a:r>
            <a:r>
              <a:rPr lang="es-ES_tradnl" dirty="0" smtClean="0"/>
              <a:t> Charts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977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0"/>
            <a:ext cx="7680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02" y="0"/>
            <a:ext cx="8233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128</TotalTime>
  <Words>383</Words>
  <Application>Microsoft Macintosh PowerPoint</Application>
  <PresentationFormat>Panorámica</PresentationFormat>
  <Paragraphs>100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ArialMT</vt:lpstr>
      <vt:lpstr>Calibri</vt:lpstr>
      <vt:lpstr>Corbel</vt:lpstr>
      <vt:lpstr>Arial</vt:lpstr>
      <vt:lpstr>Profundidad</vt:lpstr>
      <vt:lpstr>POLI-BOOKING</vt:lpstr>
      <vt:lpstr>Lienzo de modelo  de negocio</vt:lpstr>
      <vt:lpstr>Presentación de PowerPoint</vt:lpstr>
      <vt:lpstr>Problemática que se busca resolver</vt:lpstr>
      <vt:lpstr>Historias de Usuario y Planeación</vt:lpstr>
      <vt:lpstr>Presentación de PowerPoint</vt:lpstr>
      <vt:lpstr>Burndown Charts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Velocity</vt:lpstr>
      <vt:lpstr>Presentación de PowerPoint</vt:lpstr>
      <vt:lpstr>Riesgos</vt:lpstr>
      <vt:lpstr>Evaluación de riesgos</vt:lpstr>
      <vt:lpstr>Flujo de reserva de Cubículo de Biblioteca</vt:lpstr>
      <vt:lpstr>Inicio de Sesión con rol de estudiante</vt:lpstr>
      <vt:lpstr>Dirigirse a espacios de Biblioteca</vt:lpstr>
      <vt:lpstr>Para ver la disponibilidad del día de hoy</vt:lpstr>
      <vt:lpstr>hacer clic en el botón de reservar</vt:lpstr>
      <vt:lpstr>confirmar los datos de la reserva</vt:lpstr>
      <vt:lpstr>verificar la reserva en ”Mis Reservas”</vt:lpstr>
      <vt:lpstr>correo de notificación</vt:lpstr>
      <vt:lpstr>¿si quiero reservar  algo para un día que  no sea hoy?</vt:lpstr>
      <vt:lpstr>ir a ”cubículos de estudio”</vt:lpstr>
      <vt:lpstr>elegir el día (verde = disponible)</vt:lpstr>
      <vt:lpstr>hacer clic en reservar</vt:lpstr>
      <vt:lpstr>confirmar la reserva</vt:lpstr>
      <vt:lpstr>verificar la reserva en “Mis Reservas”</vt:lpstr>
      <vt:lpstr>correo de confirmación</vt:lpstr>
      <vt:lpstr>para cancelar la reserva </vt:lpstr>
      <vt:lpstr>correo de confirmación</vt:lpstr>
      <vt:lpstr>Flujo gestión de  usuarios</vt:lpstr>
      <vt:lpstr>iniciar sesión con rol administrador</vt:lpstr>
      <vt:lpstr>dirigirse a usuarios</vt:lpstr>
      <vt:lpstr>Presentación de PowerPoint</vt:lpstr>
      <vt:lpstr>consultar usuario</vt:lpstr>
      <vt:lpstr>crear nuevo usuario</vt:lpstr>
      <vt:lpstr>actualizar usuario</vt:lpstr>
      <vt:lpstr>eliminar usuario por nombre</vt:lpstr>
      <vt:lpstr>recuperación de contraseña</vt:lpstr>
      <vt:lpstr>ingresar correo para recuperar contraseña</vt:lpstr>
      <vt:lpstr>correo con enlace para restablecer contraseña</vt:lpstr>
      <vt:lpstr>cambio de contraseña</vt:lpstr>
      <vt:lpstr>Presentación de PowerPoint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Paternina</dc:creator>
  <cp:lastModifiedBy>Antonio Paternina</cp:lastModifiedBy>
  <cp:revision>26</cp:revision>
  <dcterms:created xsi:type="dcterms:W3CDTF">2017-03-30T17:56:49Z</dcterms:created>
  <dcterms:modified xsi:type="dcterms:W3CDTF">2017-03-30T20:17:22Z</dcterms:modified>
</cp:coreProperties>
</file>